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2" r:id="rId5"/>
    <p:sldId id="273" r:id="rId6"/>
    <p:sldId id="277" r:id="rId7"/>
    <p:sldId id="276" r:id="rId8"/>
    <p:sldId id="278" r:id="rId9"/>
    <p:sldId id="280" r:id="rId10"/>
    <p:sldId id="281" r:id="rId11"/>
    <p:sldId id="282" r:id="rId12"/>
    <p:sldId id="283" r:id="rId13"/>
    <p:sldId id="258" r:id="rId14"/>
    <p:sldId id="284" r:id="rId15"/>
    <p:sldId id="260" r:id="rId16"/>
    <p:sldId id="285" r:id="rId17"/>
    <p:sldId id="268" r:id="rId18"/>
    <p:sldId id="271" r:id="rId19"/>
    <p:sldId id="302" r:id="rId20"/>
    <p:sldId id="304" r:id="rId21"/>
    <p:sldId id="297" r:id="rId22"/>
    <p:sldId id="298" r:id="rId23"/>
    <p:sldId id="296" r:id="rId24"/>
    <p:sldId id="299" r:id="rId25"/>
    <p:sldId id="301" r:id="rId26"/>
    <p:sldId id="287" r:id="rId27"/>
    <p:sldId id="288" r:id="rId28"/>
    <p:sldId id="28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10" autoAdjust="0"/>
    <p:restoredTop sz="94660"/>
  </p:normalViewPr>
  <p:slideViewPr>
    <p:cSldViewPr snapToGrid="0">
      <p:cViewPr varScale="1">
        <p:scale>
          <a:sx n="34" d="100"/>
          <a:sy n="34" d="100"/>
        </p:scale>
        <p:origin x="86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8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3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8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9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1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1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0D6E-6A60-4DCB-9757-117F8B23FF69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2263-2C43-48D0-9DF2-6937C3C8E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://50ds.ru/music/10199-tsikl-poznavatelnykh-muzykalnykh-zanyatiy-ob-istorii-vozniknoveniya-muzykalnykh-instrumentov-dlya-d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://50ds.ru/music/10199-tsikl-poznavatelnykh-muzykalnykh-zanyatiy-ob-istorii-vozniknoveniya-muzykalnykh-instrumentov-dlya-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407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Формирование культурно-нравственных навыков поведения детей в музыкальной деятельности.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8901021"/>
            <a:ext cx="8591107" cy="7958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59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140" y="-466407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662940"/>
            <a:ext cx="10607040" cy="5514023"/>
          </a:xfrm>
        </p:spPr>
      </p:pic>
    </p:spTree>
    <p:extLst>
      <p:ext uri="{BB962C8B-B14F-4D97-AF65-F5344CB8AC3E}">
        <p14:creationId xmlns:p14="http://schemas.microsoft.com/office/powerpoint/2010/main" val="139026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749039"/>
            <a:ext cx="10515600" cy="800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960121"/>
            <a:ext cx="9761220" cy="5216842"/>
          </a:xfrm>
        </p:spPr>
      </p:pic>
    </p:spTree>
    <p:extLst>
      <p:ext uri="{BB962C8B-B14F-4D97-AF65-F5344CB8AC3E}">
        <p14:creationId xmlns:p14="http://schemas.microsoft.com/office/powerpoint/2010/main" val="34356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4434839"/>
            <a:ext cx="10515600" cy="3246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9" y="1231265"/>
            <a:ext cx="5257801" cy="4351338"/>
          </a:xfrm>
        </p:spPr>
      </p:pic>
    </p:spTree>
    <p:extLst>
      <p:ext uri="{BB962C8B-B14F-4D97-AF65-F5344CB8AC3E}">
        <p14:creationId xmlns:p14="http://schemas.microsoft.com/office/powerpoint/2010/main" val="183962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938" cy="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6513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469" y="473077"/>
            <a:ext cx="12627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– же большую роль в культурно-нравственном воспитании играют музыкальные игры.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43" y="1185332"/>
            <a:ext cx="7182057" cy="51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3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40" y="-354393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731520"/>
            <a:ext cx="8077200" cy="5422583"/>
          </a:xfrm>
        </p:spPr>
      </p:pic>
    </p:spTree>
    <p:extLst>
      <p:ext uri="{BB962C8B-B14F-4D97-AF65-F5344CB8AC3E}">
        <p14:creationId xmlns:p14="http://schemas.microsoft.com/office/powerpoint/2010/main" val="324560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467" y="3142192"/>
            <a:ext cx="1913466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33" y="541867"/>
            <a:ext cx="8839200" cy="5516563"/>
          </a:xfrm>
        </p:spPr>
      </p:pic>
    </p:spTree>
    <p:extLst>
      <p:ext uri="{BB962C8B-B14F-4D97-AF65-F5344CB8AC3E}">
        <p14:creationId xmlns:p14="http://schemas.microsoft.com/office/powerpoint/2010/main" val="6599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4869180"/>
            <a:ext cx="10515600" cy="11430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982980"/>
            <a:ext cx="8526780" cy="5193983"/>
          </a:xfrm>
        </p:spPr>
      </p:pic>
    </p:spTree>
    <p:extLst>
      <p:ext uri="{BB962C8B-B14F-4D97-AF65-F5344CB8AC3E}">
        <p14:creationId xmlns:p14="http://schemas.microsoft.com/office/powerpoint/2010/main" val="31257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19354" y="3278280"/>
            <a:ext cx="3691269" cy="14460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659219"/>
            <a:ext cx="10653823" cy="5517744"/>
          </a:xfrm>
        </p:spPr>
      </p:pic>
    </p:spTree>
    <p:extLst>
      <p:ext uri="{BB962C8B-B14F-4D97-AF65-F5344CB8AC3E}">
        <p14:creationId xmlns:p14="http://schemas.microsoft.com/office/powerpoint/2010/main" val="346767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3386" y="3338512"/>
            <a:ext cx="3891516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6" y="871870"/>
            <a:ext cx="9973339" cy="5624070"/>
          </a:xfrm>
        </p:spPr>
      </p:pic>
    </p:spTree>
    <p:extLst>
      <p:ext uri="{BB962C8B-B14F-4D97-AF65-F5344CB8AC3E}">
        <p14:creationId xmlns:p14="http://schemas.microsoft.com/office/powerpoint/2010/main" val="214339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97479"/>
            <a:ext cx="10515600" cy="14173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051560"/>
            <a:ext cx="6995160" cy="5125403"/>
          </a:xfrm>
        </p:spPr>
      </p:pic>
    </p:spTree>
    <p:extLst>
      <p:ext uri="{BB962C8B-B14F-4D97-AF65-F5344CB8AC3E}">
        <p14:creationId xmlns:p14="http://schemas.microsoft.com/office/powerpoint/2010/main" val="421569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-267525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5901"/>
            <a:ext cx="10515600" cy="4691062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 </a:t>
            </a:r>
            <a:r>
              <a:rPr lang="ru-RU" sz="4800" i="1" dirty="0"/>
              <a:t>«Нравственность -- это внутренние, духовные качества, которыми руководствуется человек, этические нормы, правила поведения, определяемые этими качествами».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3885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060" y="-233235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777240"/>
            <a:ext cx="8526780" cy="5399723"/>
          </a:xfrm>
        </p:spPr>
      </p:pic>
    </p:spTree>
    <p:extLst>
      <p:ext uri="{BB962C8B-B14F-4D97-AF65-F5344CB8AC3E}">
        <p14:creationId xmlns:p14="http://schemas.microsoft.com/office/powerpoint/2010/main" val="122054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3200400"/>
            <a:ext cx="10515600" cy="5715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20" y="1005840"/>
            <a:ext cx="6172200" cy="5171123"/>
          </a:xfrm>
        </p:spPr>
      </p:pic>
    </p:spTree>
    <p:extLst>
      <p:ext uri="{BB962C8B-B14F-4D97-AF65-F5344CB8AC3E}">
        <p14:creationId xmlns:p14="http://schemas.microsoft.com/office/powerpoint/2010/main" val="203669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31719"/>
            <a:ext cx="10515600" cy="9372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143000"/>
            <a:ext cx="7978140" cy="5033963"/>
          </a:xfrm>
        </p:spPr>
      </p:pic>
    </p:spTree>
    <p:extLst>
      <p:ext uri="{BB962C8B-B14F-4D97-AF65-F5344CB8AC3E}">
        <p14:creationId xmlns:p14="http://schemas.microsoft.com/office/powerpoint/2010/main" val="283502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6840" y="-285813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211580"/>
            <a:ext cx="7292340" cy="4965383"/>
          </a:xfrm>
        </p:spPr>
      </p:pic>
    </p:spTree>
    <p:extLst>
      <p:ext uri="{BB962C8B-B14F-4D97-AF65-F5344CB8AC3E}">
        <p14:creationId xmlns:p14="http://schemas.microsoft.com/office/powerpoint/2010/main" val="85819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97479"/>
            <a:ext cx="10515600" cy="13258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800100"/>
            <a:ext cx="7566660" cy="5376863"/>
          </a:xfrm>
        </p:spPr>
      </p:pic>
    </p:spTree>
    <p:extLst>
      <p:ext uri="{BB962C8B-B14F-4D97-AF65-F5344CB8AC3E}">
        <p14:creationId xmlns:p14="http://schemas.microsoft.com/office/powerpoint/2010/main" val="369386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280" y="-356679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20" y="822960"/>
            <a:ext cx="8260080" cy="5331143"/>
          </a:xfrm>
        </p:spPr>
      </p:pic>
    </p:spTree>
    <p:extLst>
      <p:ext uri="{BB962C8B-B14F-4D97-AF65-F5344CB8AC3E}">
        <p14:creationId xmlns:p14="http://schemas.microsoft.com/office/powerpoint/2010/main" val="125199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140" y="-246951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911224"/>
            <a:ext cx="7818120" cy="5260975"/>
          </a:xfrm>
        </p:spPr>
      </p:pic>
    </p:spTree>
    <p:extLst>
      <p:ext uri="{BB962C8B-B14F-4D97-AF65-F5344CB8AC3E}">
        <p14:creationId xmlns:p14="http://schemas.microsoft.com/office/powerpoint/2010/main" val="22741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278955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162684"/>
            <a:ext cx="7223760" cy="4666615"/>
          </a:xfrm>
        </p:spPr>
      </p:pic>
    </p:spTree>
    <p:extLst>
      <p:ext uri="{BB962C8B-B14F-4D97-AF65-F5344CB8AC3E}">
        <p14:creationId xmlns:p14="http://schemas.microsoft.com/office/powerpoint/2010/main" val="243073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547" y="-365823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5805" y="986157"/>
            <a:ext cx="5287010" cy="5097779"/>
          </a:xfrm>
        </p:spPr>
      </p:pic>
    </p:spTree>
    <p:extLst>
      <p:ext uri="{BB962C8B-B14F-4D97-AF65-F5344CB8AC3E}">
        <p14:creationId xmlns:p14="http://schemas.microsoft.com/office/powerpoint/2010/main" val="160479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-3246120"/>
            <a:ext cx="105156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" y="1690688"/>
            <a:ext cx="10690860" cy="4486275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hlinkClick r:id="rId2"/>
              </a:rPr>
              <a:t>Музыка</a:t>
            </a:r>
            <a:r>
              <a:rPr lang="ru-RU" sz="4400" b="1" i="1" dirty="0"/>
              <a:t> </a:t>
            </a:r>
            <a:r>
              <a:rPr lang="ru-RU" sz="4400" dirty="0"/>
              <a:t>является одним из богатейших и действенных средств нравственного воспитания, она обладает большой силой эмоционального воздействия, воспитывает чувства человека.</a:t>
            </a:r>
          </a:p>
          <a:p>
            <a:pPr marL="0" indent="0">
              <a:buNone/>
            </a:pPr>
            <a:r>
              <a:rPr lang="ru-RU" sz="4400" i="1" dirty="0" smtClean="0"/>
              <a:t> </a:t>
            </a:r>
            <a:r>
              <a:rPr lang="ru-RU" sz="4400" i="1" dirty="0"/>
              <a:t>                                             </a:t>
            </a:r>
            <a:r>
              <a:rPr lang="ru-RU" i="1" dirty="0"/>
              <a:t>    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7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235521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Сухомлинский считал, что «основа нравственного воспитания закладывается в раннем детстве, когда добро и зло, честь и бесчестье, справедливость и несправедливость доступны пониманию ребенка лишь при условии яркой наглядности, очевидности морального смысла того, что он видит, делает, наблюдает».</a:t>
            </a:r>
          </a:p>
          <a:p>
            <a:pPr marL="0" indent="0">
              <a:buNone/>
            </a:pPr>
            <a:r>
              <a:rPr lang="ru-RU" u="sng" dirty="0">
                <a:hlinkClick r:id="rId2"/>
              </a:rPr>
              <a:t>Музыка</a:t>
            </a:r>
            <a:r>
              <a:rPr lang="ru-RU" b="1" i="1" dirty="0"/>
              <a:t> </a:t>
            </a:r>
            <a:r>
              <a:rPr lang="ru-RU" dirty="0"/>
              <a:t>является одним из богатейших и действенных средств нравственного воспитания, она обладает большой силой эмоционального воздействия, воспитывает чувства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86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2900521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965961"/>
            <a:ext cx="10515600" cy="150875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9200" b="1" dirty="0"/>
              <a:t>Музыкальное воспитание - это не воспитание музыканта, а воспитание, прежде всего человека".</a:t>
            </a:r>
            <a:endParaRPr lang="ru-RU" sz="19200" dirty="0"/>
          </a:p>
          <a:p>
            <a:pPr marL="0" indent="0">
              <a:buNone/>
            </a:pPr>
            <a:r>
              <a:rPr lang="ru-RU" sz="192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17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-3208022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800099"/>
            <a:ext cx="10462260" cy="4053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Развивая всего три основные способности: ладовое чувство, музыкально-слуховое представление, воображение и чувство ритма, музыка достигает таких целей:</a:t>
            </a:r>
          </a:p>
          <a:p>
            <a:r>
              <a:rPr lang="ru-RU" sz="2400" dirty="0"/>
              <a:t>1. формирует эмоциональную сферу;</a:t>
            </a:r>
          </a:p>
          <a:p>
            <a:r>
              <a:rPr lang="ru-RU" sz="2400" dirty="0"/>
              <a:t>2. воспитывает чуткости к прекрасному;</a:t>
            </a:r>
          </a:p>
          <a:p>
            <a:r>
              <a:rPr lang="ru-RU" sz="2400" dirty="0"/>
              <a:t>3. обогащают внутренний мир ребенка яркими переживаниями</a:t>
            </a:r>
          </a:p>
          <a:p>
            <a:r>
              <a:rPr lang="ru-RU" sz="2400" dirty="0"/>
              <a:t>4. развивает мышление и интеллект;</a:t>
            </a:r>
          </a:p>
          <a:p>
            <a:r>
              <a:rPr lang="ru-RU" sz="2400" dirty="0"/>
              <a:t>5. улучшает общее духовное развитие.</a:t>
            </a:r>
          </a:p>
          <a:p>
            <a:r>
              <a:rPr lang="ru-RU" sz="2400" dirty="0"/>
              <a:t>6. способствуют становлению характера.</a:t>
            </a:r>
          </a:p>
          <a:p>
            <a:r>
              <a:rPr lang="ru-RU" sz="2400" dirty="0"/>
              <a:t>Одним из наиболее доступных в детском саду нравственных </a:t>
            </a:r>
            <a:r>
              <a:rPr lang="ru-RU" sz="2400" dirty="0" err="1"/>
              <a:t>средстввоспитания</a:t>
            </a:r>
            <a:r>
              <a:rPr lang="ru-RU" sz="2400" dirty="0"/>
              <a:t> </a:t>
            </a:r>
            <a:r>
              <a:rPr lang="ru-RU" sz="2400" dirty="0" err="1"/>
              <a:t>детейявляетсяпроведение</a:t>
            </a:r>
            <a:r>
              <a:rPr lang="ru-RU" sz="2400" dirty="0"/>
              <a:t>  музыкальных занятий.</a:t>
            </a:r>
            <a:r>
              <a:rPr lang="ru-RU" sz="2400" b="1" i="1" dirty="0"/>
              <a:t> 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775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788919"/>
            <a:ext cx="10515600" cy="10744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440" y="640081"/>
            <a:ext cx="10515600" cy="5536882"/>
          </a:xfrm>
        </p:spPr>
        <p:txBody>
          <a:bodyPr>
            <a:normAutofit/>
          </a:bodyPr>
          <a:lstStyle/>
          <a:p>
            <a:r>
              <a:rPr lang="ru-RU" b="1" dirty="0"/>
              <a:t>Основными целями формирования нравственных качеств дошкольников в музыкальной деятельности являются:</a:t>
            </a:r>
            <a:endParaRPr lang="ru-RU" dirty="0"/>
          </a:p>
          <a:p>
            <a:pPr lvl="0"/>
            <a:r>
              <a:rPr lang="ru-RU" i="1" dirty="0"/>
              <a:t>Помочь детям научиться видеть достоинства своих сверстников, радоваться их успехам, преодолевать чувство недоброжелательности (зависти) к ним.</a:t>
            </a:r>
            <a:endParaRPr lang="ru-RU" dirty="0"/>
          </a:p>
          <a:p>
            <a:pPr lvl="0"/>
            <a:r>
              <a:rPr lang="ru-RU" i="1" dirty="0"/>
              <a:t>Воспитывать у них стремление к выполнению нравственных правил и норм поведения; помогать преодолевать свои недостатки.</a:t>
            </a:r>
            <a:endParaRPr lang="ru-RU" dirty="0"/>
          </a:p>
          <a:p>
            <a:pPr lvl="0"/>
            <a:r>
              <a:rPr lang="ru-RU" i="1" dirty="0"/>
              <a:t>Стимулировать развитие, правильной самооценки и стремления совершать положительные дела и поступки.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82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223259"/>
            <a:ext cx="10515600" cy="77723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7221"/>
            <a:ext cx="10515600" cy="55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В </a:t>
            </a:r>
            <a:r>
              <a:rPr lang="ru-RU" sz="4400" dirty="0"/>
              <a:t>пении влияние на нравственную сферу происходит уже в двух аспектах. С одной стороны, в песне передается определенное содержание, которое помогает ребенку понять смысл произведения, о чем оно; с другой стороны – музыка которая эмоционально окрашивает это произведение.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9244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726180"/>
            <a:ext cx="10515600" cy="1051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71500"/>
            <a:ext cx="9966960" cy="5605463"/>
          </a:xfrm>
        </p:spPr>
      </p:pic>
    </p:spTree>
    <p:extLst>
      <p:ext uri="{BB962C8B-B14F-4D97-AF65-F5344CB8AC3E}">
        <p14:creationId xmlns:p14="http://schemas.microsoft.com/office/powerpoint/2010/main" val="1426920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176</Words>
  <Application>Microsoft Office PowerPoint</Application>
  <PresentationFormat>Широкоэкранный</PresentationFormat>
  <Paragraphs>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Формирование культурно-нравственных навыков поведения детей в музыкальной деятельности.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    Так – же большую роль в культурно-нравственном воспитании играют музыкальные игры.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культурно-нравственных навыков поведения детей в музыкальной деятельности. </dc:title>
  <dc:creator>Элемент</dc:creator>
  <cp:lastModifiedBy>Элемент</cp:lastModifiedBy>
  <cp:revision>52</cp:revision>
  <dcterms:created xsi:type="dcterms:W3CDTF">2023-02-27T10:57:10Z</dcterms:created>
  <dcterms:modified xsi:type="dcterms:W3CDTF">2023-04-22T10:47:08Z</dcterms:modified>
</cp:coreProperties>
</file>